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476" r:id="rId3"/>
    <p:sldId id="406" r:id="rId4"/>
    <p:sldId id="279" r:id="rId5"/>
    <p:sldId id="804" r:id="rId6"/>
    <p:sldId id="674" r:id="rId7"/>
    <p:sldId id="302" r:id="rId8"/>
    <p:sldId id="797" r:id="rId9"/>
    <p:sldId id="727" r:id="rId10"/>
    <p:sldId id="808" r:id="rId11"/>
    <p:sldId id="688" r:id="rId12"/>
    <p:sldId id="811" r:id="rId13"/>
    <p:sldId id="787" r:id="rId14"/>
    <p:sldId id="807" r:id="rId15"/>
    <p:sldId id="750" r:id="rId16"/>
    <p:sldId id="791" r:id="rId17"/>
    <p:sldId id="802" r:id="rId18"/>
    <p:sldId id="779" r:id="rId19"/>
    <p:sldId id="803" r:id="rId20"/>
    <p:sldId id="798" r:id="rId21"/>
    <p:sldId id="722" r:id="rId22"/>
    <p:sldId id="751" r:id="rId23"/>
    <p:sldId id="800" r:id="rId24"/>
    <p:sldId id="801" r:id="rId25"/>
    <p:sldId id="672" r:id="rId26"/>
    <p:sldId id="810" r:id="rId27"/>
    <p:sldId id="687" r:id="rId28"/>
    <p:sldId id="492" r:id="rId29"/>
    <p:sldId id="546" r:id="rId30"/>
    <p:sldId id="806" r:id="rId31"/>
    <p:sldId id="805" r:id="rId32"/>
    <p:sldId id="767" r:id="rId33"/>
    <p:sldId id="600" r:id="rId34"/>
    <p:sldId id="788" r:id="rId35"/>
    <p:sldId id="784" r:id="rId36"/>
    <p:sldId id="799" r:id="rId37"/>
    <p:sldId id="781" r:id="rId38"/>
    <p:sldId id="726" r:id="rId39"/>
    <p:sldId id="777" r:id="rId40"/>
    <p:sldId id="775" r:id="rId41"/>
    <p:sldId id="789" r:id="rId42"/>
    <p:sldId id="776" r:id="rId43"/>
    <p:sldId id="8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75553" autoAdjust="0"/>
  </p:normalViewPr>
  <p:slideViewPr>
    <p:cSldViewPr snapToGrid="0" showGuides="1">
      <p:cViewPr varScale="1">
        <p:scale>
          <a:sx n="125" d="100"/>
          <a:sy n="125" d="100"/>
        </p:scale>
        <p:origin x="200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79301-E644-6169-904F-A00833679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C7A59-2145-681A-E9E5-C11E32DDC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20C0-470B-D89B-B9DB-563027109A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p:txBody>
      </p:sp>
      <p:sp>
        <p:nvSpPr>
          <p:cNvPr id="4" name="Slide Number Placeholder 3">
            <a:extLst>
              <a:ext uri="{FF2B5EF4-FFF2-40B4-BE49-F238E27FC236}">
                <a16:creationId xmlns:a16="http://schemas.microsoft.com/office/drawing/2014/main" id="{1BFB0D17-8B52-4B7C-F18E-295BC8979303}"/>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69575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endParaRPr lang="en-US" b="1" dirty="0">
              <a:solidFill>
                <a:srgbClr val="0000FF"/>
              </a:solidFill>
              <a:effectLst/>
            </a:endParaRP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Maybe not the most surprising given small difference in sorting, TIGIT just protective (to explain differential association w/ outcome)</a:t>
            </a:r>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839875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position (at least relative to non-</a:t>
            </a:r>
            <a:r>
              <a:rPr lang="en-US" b="1" dirty="0" err="1"/>
              <a:t>exh</a:t>
            </a:r>
            <a:r>
              <a:rPr lang="en-US" b="1" dirty="0"/>
              <a:t> cells which comprise other parts of this UMAP)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681464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sym typeface="Wingdings" pitchFamily="2" charset="2"/>
              </a:rPr>
              <a:t>Maybe there’s an unknown sort in model A) after intermediate Tex (i.e. there could be a bifurcation with 1 arm to effector Tex and 1 arm unshown)</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a:p>
            <a:endParaRPr lang="en-US" b="0" i="0" u="none" strike="noStrike" dirty="0">
              <a:solidFill>
                <a:srgbClr val="212121"/>
              </a:solidFill>
              <a:effectLst/>
              <a:latin typeface="Cambria" panose="02040503050406030204" pitchFamily="18" charset="0"/>
            </a:endParaRPr>
          </a:p>
          <a:p>
            <a:r>
              <a:rPr lang="en-US" b="1" i="0" u="none" strike="noStrike" dirty="0">
                <a:solidFill>
                  <a:srgbClr val="212121"/>
                </a:solidFill>
                <a:effectLst/>
                <a:latin typeface="Cambria" panose="02040503050406030204" pitchFamily="18" charset="0"/>
              </a:rPr>
              <a:t>One thing that doesn’t make the most sense here is stronger antigenic stimulus would lead to higher clearance of beta cells then and worse autoimmunity… right?</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b="1"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endParaRPr lang="en-US" dirty="0">
              <a:sym typeface="Wingdings" pitchFamily="2" charset="2"/>
            </a:endParaRPr>
          </a:p>
          <a:p>
            <a:r>
              <a:rPr lang="en-US" b="0" i="0" u="none" strike="noStrike" dirty="0">
                <a:solidFill>
                  <a:srgbClr val="222222"/>
                </a:solidFill>
                <a:effectLst/>
                <a:latin typeface="Harding"/>
              </a:rPr>
              <a:t>use tetramer binding level as a proxy for TCR avidity</a:t>
            </a:r>
            <a:endParaRPr lang="en-US" dirty="0">
              <a:sym typeface="Wingdings" pitchFamily="2" charset="2"/>
            </a:endParaRP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75341-7322-26FB-DB42-EF9A61BF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3CAE4-4E17-9243-9789-060385292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609ADE-95E8-FA30-6630-686EE09E3A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C209F02E-A47B-C7A7-1DC1-7309C0D00C4B}"/>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2390911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346757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sz="1200" b="0" dirty="0">
                <a:effectLst/>
                <a:latin typeface="AdvPSA183"/>
              </a:rPr>
              <a:t>Not sure if TIM-1 (HAVCR1) is confirmed IR, TIM-3 is IR, so same family of TIMs, they do share at least 1 ligand (</a:t>
            </a:r>
            <a:r>
              <a:rPr lang="en-US" b="0" i="0" u="none" strike="noStrike" dirty="0">
                <a:solidFill>
                  <a:srgbClr val="212121"/>
                </a:solidFill>
                <a:effectLst/>
                <a:latin typeface="Cambria" panose="02040503050406030204" pitchFamily="18" charset="0"/>
              </a:rPr>
              <a:t>phosphatidyl  serine)</a:t>
            </a:r>
            <a:br>
              <a:rPr lang="en-US" sz="1200" b="0" dirty="0">
                <a:effectLst/>
                <a:latin typeface="AdvPSA183"/>
              </a:rPr>
            </a:br>
            <a:r>
              <a:rPr lang="en-US" sz="1200" b="0" dirty="0">
                <a:effectLst/>
                <a:latin typeface="AdvPSA183"/>
              </a:rPr>
              <a:t>TIM-3 marks terminal Tex, so that would be interesting/consistent with hypothesis (DP CD127- associating with better response), Slamf6 marks progenitor Tex and a peak near Slamf6 is also up in DP CD127- though…</a:t>
            </a:r>
          </a:p>
          <a:p>
            <a:pPr marL="0" indent="0">
              <a:buFont typeface="+mj-lt"/>
              <a:buNone/>
            </a:pPr>
            <a:endParaRPr lang="en-US" sz="1200" b="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AdvPSA183"/>
              </a:rPr>
              <a:t>Apparently, </a:t>
            </a:r>
            <a:r>
              <a:rPr lang="en-US" b="0" dirty="0">
                <a:solidFill>
                  <a:srgbClr val="569CD6"/>
                </a:solidFill>
                <a:effectLst/>
                <a:latin typeface="Menlo" panose="020B0609030804020204" pitchFamily="49" charset="0"/>
              </a:rPr>
              <a:t>TGF-</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signaling promotes IL-7R</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expression and CD8 differentiation</a:t>
            </a:r>
            <a:r>
              <a:rPr lang="en-US" sz="1200" b="0" dirty="0">
                <a:solidFill>
                  <a:srgbClr val="569CD6"/>
                </a:solidFill>
                <a:effectLst/>
                <a:latin typeface="AdvPSA183"/>
              </a:rPr>
              <a:t>, so this is consistent with that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Purine: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Fisher's Exact Test for Count Data data: </a:t>
            </a:r>
            <a:r>
              <a:rPr lang="en-US" dirty="0" err="1">
                <a:effectLst/>
              </a:rPr>
              <a:t>contingency_table</a:t>
            </a:r>
            <a:r>
              <a:rPr lang="en-US" dirty="0">
                <a:effectLst/>
              </a:rPr>
              <a:t> p-value = 0.002052 alternative hypothesis: true odds ratio is not equal to 1 95 percent confidence interval: 1.795848 485.359038 sample estimates: odds ratio 11.58634</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Same deal with normalized peak counts </a:t>
            </a:r>
            <a:r>
              <a:rPr lang="en-US" dirty="0" err="1">
                <a:effectLst/>
              </a:rPr>
              <a:t>pval</a:t>
            </a:r>
            <a:r>
              <a:rPr lang="en-US" dirty="0">
                <a:effectLst/>
              </a:rPr>
              <a:t> = 1</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Pearson's Chi-squared test with Yates' continuity correction data: </a:t>
            </a:r>
            <a:r>
              <a:rPr lang="en-US" dirty="0" err="1">
                <a:effectLst/>
              </a:rPr>
              <a:t>contingency_table</a:t>
            </a:r>
            <a:r>
              <a:rPr lang="en-US" dirty="0">
                <a:effectLst/>
              </a:rPr>
              <a:t> X-squared = 7.6498, </a:t>
            </a:r>
            <a:r>
              <a:rPr lang="en-US" dirty="0" err="1">
                <a:effectLst/>
              </a:rPr>
              <a:t>df</a:t>
            </a:r>
            <a:r>
              <a:rPr lang="en-US" dirty="0">
                <a:effectLst/>
              </a:rPr>
              <a:t> = 1, p-value = 0.005678</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Connecting purine to TCR: “</a:t>
            </a:r>
            <a:r>
              <a:rPr lang="en-US" b="0" i="0" u="none" strike="noStrike" dirty="0">
                <a:solidFill>
                  <a:srgbClr val="212121"/>
                </a:solidFill>
                <a:effectLst/>
                <a:latin typeface="Cambria" panose="02040503050406030204" pitchFamily="18" charset="0"/>
              </a:rPr>
              <a:t>ADA catalyzes the conversion of adenosine to inosine intracellularly, as part of the purine metabolism pathways, and extracellularly, where ADA can co-stimulate T-cell activation through its interaction with CD26 and enhance both IFN-gamma and TNF-alpha production”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12121"/>
                </a:solidFill>
                <a:effectLst/>
                <a:latin typeface="Cambria" panose="02040503050406030204" pitchFamily="18" charset="0"/>
              </a:rPr>
              <a:t>MAYBE purine metabolism links to DP CD127+s being more activated! And this being up in DN/non-exhausted is consistent too then I believe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a:t>
            </a:r>
            <a:r>
              <a:rPr lang="en-US" b="0" i="0" u="none" strike="noStrike" dirty="0">
                <a:solidFill>
                  <a:srgbClr val="333333"/>
                </a:solidFill>
                <a:effectLst/>
                <a:latin typeface="Georgia" panose="02040502050405020303" pitchFamily="18" charset="0"/>
              </a:rPr>
              <a:t>purine/thymidine enables rapid T cell expansion,”</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30236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Point 1:</a:t>
            </a:r>
          </a:p>
          <a:p>
            <a:pPr marL="914400" lvl="1" indent="-457200">
              <a:buFont typeface="+mj-lt"/>
              <a:buAutoNum type="alphaLcParenR"/>
            </a:pPr>
            <a:r>
              <a:rPr lang="en-US" sz="1200" dirty="0"/>
              <a:t>exhausted (TIGIT</a:t>
            </a:r>
            <a:r>
              <a:rPr lang="en-US" sz="1200" baseline="30000" dirty="0"/>
              <a:t>+</a:t>
            </a:r>
            <a:r>
              <a:rPr lang="en-US" sz="1200" dirty="0"/>
              <a:t>KLRG1</a:t>
            </a:r>
            <a:r>
              <a:rPr lang="en-US" sz="1200" baseline="30000" dirty="0"/>
              <a:t>+</a:t>
            </a:r>
            <a:r>
              <a:rPr lang="en-US" sz="1200" dirty="0"/>
              <a:t>, DP) vs. non-exhausted (not DP) CD127</a:t>
            </a:r>
            <a:r>
              <a:rPr lang="en-US" sz="1200" baseline="30000" dirty="0"/>
              <a:t>+</a:t>
            </a:r>
          </a:p>
          <a:p>
            <a:pPr marL="914400" lvl="1" indent="-457200">
              <a:buFont typeface="+mj-lt"/>
              <a:buAutoNum type="alphaLcParenR"/>
            </a:pPr>
            <a:r>
              <a:rPr lang="en-US" sz="1200" dirty="0"/>
              <a:t>DP heterogeneity</a:t>
            </a:r>
          </a:p>
          <a:p>
            <a:pPr marL="914400" lvl="1" indent="-457200">
              <a:buFont typeface="+mj-lt"/>
              <a:buAutoNum type="alphaLcParenR"/>
            </a:pPr>
            <a:r>
              <a:rPr lang="en-US" sz="1200" dirty="0"/>
              <a:t>DP vs. not DP (epigenetic changes related to exhaustion)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p:txBody>
      </p:sp>
      <p:sp>
        <p:nvSpPr>
          <p:cNvPr id="4" name="Slide Number Placeholder 3"/>
          <p:cNvSpPr>
            <a:spLocks noGrp="1"/>
          </p:cNvSpPr>
          <p:nvPr>
            <p:ph type="sldNum" sz="quarter" idx="5"/>
          </p:nvPr>
        </p:nvSpPr>
        <p:spPr/>
        <p:txBody>
          <a:bodyPr/>
          <a:lstStyle/>
          <a:p>
            <a:fld id="{A03C4731-0982-4A8F-90C9-EF2FE2FC46E3}" type="slidenum">
              <a:rPr lang="en-US" smtClean="0"/>
              <a:t>6</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7</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52194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10/9/24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10/9/24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image" Target="../media/image36.emf"/><Relationship Id="rId9" Type="http://schemas.openxmlformats.org/officeDocument/2006/relationships/image" Target="../media/image37.emf"/></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Better defining non-naïve CD8 subsets in teplizumab-treated T1D subjects using ATAC-seq: epigenetics &amp; mitochondrial variants</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3" name="Picture 2">
            <a:extLst>
              <a:ext uri="{FF2B5EF4-FFF2-40B4-BE49-F238E27FC236}">
                <a16:creationId xmlns:a16="http://schemas.microsoft.com/office/drawing/2014/main" id="{7B07A5B2-F8A5-96E8-06E9-3269F5A974E7}"/>
              </a:ext>
            </a:extLst>
          </p:cNvPr>
          <p:cNvPicPr>
            <a:picLocks noChangeAspect="1"/>
          </p:cNvPicPr>
          <p:nvPr/>
        </p:nvPicPr>
        <p:blipFill>
          <a:blip r:embed="rId3"/>
          <a:stretch>
            <a:fillRect/>
          </a:stretch>
        </p:blipFill>
        <p:spPr>
          <a:xfrm>
            <a:off x="2301178" y="1919288"/>
            <a:ext cx="7188200" cy="4673600"/>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5DBF-3C97-DD9A-FD4D-8E024C8FA2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5CE58B-A11F-D77D-5B12-0498DD29B2AA}"/>
              </a:ext>
            </a:extLst>
          </p:cNvPr>
          <p:cNvPicPr>
            <a:picLocks noChangeAspect="1"/>
          </p:cNvPicPr>
          <p:nvPr/>
        </p:nvPicPr>
        <p:blipFill>
          <a:blip r:embed="rId3"/>
          <a:stretch>
            <a:fillRect/>
          </a:stretch>
        </p:blipFill>
        <p:spPr>
          <a:xfrm>
            <a:off x="-2131" y="1739759"/>
            <a:ext cx="8558987" cy="4189399"/>
          </a:xfrm>
          <a:prstGeom prst="rect">
            <a:avLst/>
          </a:prstGeom>
        </p:spPr>
      </p:pic>
      <p:sp>
        <p:nvSpPr>
          <p:cNvPr id="2" name="Title 1">
            <a:extLst>
              <a:ext uri="{FF2B5EF4-FFF2-40B4-BE49-F238E27FC236}">
                <a16:creationId xmlns:a16="http://schemas.microsoft.com/office/drawing/2014/main" id="{DAF7CE02-990C-772D-6ADF-6FC5E226452F}"/>
              </a:ext>
            </a:extLst>
          </p:cNvPr>
          <p:cNvSpPr>
            <a:spLocks noGrp="1"/>
          </p:cNvSpPr>
          <p:nvPr>
            <p:ph type="title"/>
          </p:nvPr>
        </p:nvSpPr>
        <p:spPr>
          <a:xfrm>
            <a:off x="838200" y="593725"/>
            <a:ext cx="9878122" cy="1325563"/>
          </a:xfrm>
        </p:spPr>
        <p:txBody>
          <a:bodyPr>
            <a:normAutofit/>
          </a:bodyPr>
          <a:lstStyle/>
          <a:p>
            <a:r>
              <a:rPr lang="en-US" dirty="0"/>
              <a:t>Summary of accessibility differences between different sorts</a:t>
            </a:r>
          </a:p>
        </p:txBody>
      </p:sp>
      <p:sp>
        <p:nvSpPr>
          <p:cNvPr id="6" name="TextBox 5">
            <a:extLst>
              <a:ext uri="{FF2B5EF4-FFF2-40B4-BE49-F238E27FC236}">
                <a16:creationId xmlns:a16="http://schemas.microsoft.com/office/drawing/2014/main" id="{83604361-0E0D-5C7F-BB17-1D0AFCDF744A}"/>
              </a:ext>
            </a:extLst>
          </p:cNvPr>
          <p:cNvSpPr txBox="1"/>
          <p:nvPr/>
        </p:nvSpPr>
        <p:spPr>
          <a:xfrm>
            <a:off x="1253326" y="6457138"/>
            <a:ext cx="5844933" cy="369332"/>
          </a:xfrm>
          <a:prstGeom prst="rect">
            <a:avLst/>
          </a:prstGeom>
          <a:noFill/>
        </p:spPr>
        <p:txBody>
          <a:bodyPr wrap="none" rtlCol="0">
            <a:spAutoFit/>
          </a:bodyPr>
          <a:lstStyle/>
          <a:p>
            <a:r>
              <a:rPr lang="en-US" dirty="0"/>
              <a:t>Paired 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8" name="TextBox 7">
            <a:extLst>
              <a:ext uri="{FF2B5EF4-FFF2-40B4-BE49-F238E27FC236}">
                <a16:creationId xmlns:a16="http://schemas.microsoft.com/office/drawing/2014/main" id="{351DFA2C-742B-30B2-1EBB-43BAA4E7980F}"/>
              </a:ext>
            </a:extLst>
          </p:cNvPr>
          <p:cNvSpPr txBox="1"/>
          <p:nvPr/>
        </p:nvSpPr>
        <p:spPr>
          <a:xfrm>
            <a:off x="5192102" y="4439353"/>
            <a:ext cx="261610" cy="276999"/>
          </a:xfrm>
          <a:prstGeom prst="rect">
            <a:avLst/>
          </a:prstGeom>
          <a:noFill/>
        </p:spPr>
        <p:txBody>
          <a:bodyPr wrap="none" rtlCol="0">
            <a:spAutoFit/>
          </a:bodyPr>
          <a:lstStyle/>
          <a:p>
            <a:r>
              <a:rPr lang="en-US" sz="1200" dirty="0"/>
              <a:t>*</a:t>
            </a:r>
          </a:p>
        </p:txBody>
      </p:sp>
      <p:sp>
        <p:nvSpPr>
          <p:cNvPr id="9" name="TextBox 8">
            <a:extLst>
              <a:ext uri="{FF2B5EF4-FFF2-40B4-BE49-F238E27FC236}">
                <a16:creationId xmlns:a16="http://schemas.microsoft.com/office/drawing/2014/main" id="{B5DACF52-238F-E537-8893-9EAF51096818}"/>
              </a:ext>
            </a:extLst>
          </p:cNvPr>
          <p:cNvSpPr txBox="1"/>
          <p:nvPr/>
        </p:nvSpPr>
        <p:spPr>
          <a:xfrm>
            <a:off x="5085607" y="4271176"/>
            <a:ext cx="261610" cy="276999"/>
          </a:xfrm>
          <a:prstGeom prst="rect">
            <a:avLst/>
          </a:prstGeom>
          <a:noFill/>
        </p:spPr>
        <p:txBody>
          <a:bodyPr wrap="none" rtlCol="0">
            <a:spAutoFit/>
          </a:bodyPr>
          <a:lstStyle/>
          <a:p>
            <a:r>
              <a:rPr lang="en-US" sz="1200" dirty="0"/>
              <a:t>*</a:t>
            </a:r>
          </a:p>
        </p:txBody>
      </p:sp>
      <p:cxnSp>
        <p:nvCxnSpPr>
          <p:cNvPr id="11" name="Straight Connector 10">
            <a:extLst>
              <a:ext uri="{FF2B5EF4-FFF2-40B4-BE49-F238E27FC236}">
                <a16:creationId xmlns:a16="http://schemas.microsoft.com/office/drawing/2014/main" id="{3E0A475C-94D2-CFCE-D320-1C76DD98F8DC}"/>
              </a:ext>
            </a:extLst>
          </p:cNvPr>
          <p:cNvCxnSpPr>
            <a:cxnSpLocks/>
          </p:cNvCxnSpPr>
          <p:nvPr/>
        </p:nvCxnSpPr>
        <p:spPr>
          <a:xfrm>
            <a:off x="5206282" y="4480777"/>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EB509C-79A8-AE40-E424-A1D21E725BB6}"/>
              </a:ext>
            </a:extLst>
          </p:cNvPr>
          <p:cNvCxnSpPr>
            <a:cxnSpLocks/>
          </p:cNvCxnSpPr>
          <p:nvPr/>
        </p:nvCxnSpPr>
        <p:spPr>
          <a:xfrm>
            <a:off x="4985359" y="4324072"/>
            <a:ext cx="4540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DD0564-7AF1-8E0E-4665-C2F9E903FDFC}"/>
              </a:ext>
            </a:extLst>
          </p:cNvPr>
          <p:cNvPicPr>
            <a:picLocks noChangeAspect="1"/>
          </p:cNvPicPr>
          <p:nvPr/>
        </p:nvPicPr>
        <p:blipFill>
          <a:blip r:embed="rId4"/>
          <a:stretch>
            <a:fillRect/>
          </a:stretch>
        </p:blipFill>
        <p:spPr>
          <a:xfrm>
            <a:off x="8356178" y="1931077"/>
            <a:ext cx="3835821" cy="3771891"/>
          </a:xfrm>
          <a:prstGeom prst="rect">
            <a:avLst/>
          </a:prstGeom>
        </p:spPr>
      </p:pic>
      <p:sp>
        <p:nvSpPr>
          <p:cNvPr id="10" name="TextBox 9">
            <a:extLst>
              <a:ext uri="{FF2B5EF4-FFF2-40B4-BE49-F238E27FC236}">
                <a16:creationId xmlns:a16="http://schemas.microsoft.com/office/drawing/2014/main" id="{D3BA430C-2583-D835-E315-4AD30E7E82BE}"/>
              </a:ext>
            </a:extLst>
          </p:cNvPr>
          <p:cNvSpPr txBox="1"/>
          <p:nvPr/>
        </p:nvSpPr>
        <p:spPr>
          <a:xfrm>
            <a:off x="4431080" y="5817424"/>
            <a:ext cx="1721562" cy="461665"/>
          </a:xfrm>
          <a:prstGeom prst="rect">
            <a:avLst/>
          </a:prstGeom>
          <a:noFill/>
        </p:spPr>
        <p:txBody>
          <a:bodyPr wrap="none" rtlCol="0">
            <a:spAutoFit/>
          </a:bodyPr>
          <a:lstStyle/>
          <a:p>
            <a:r>
              <a:rPr lang="en-US" sz="1200" dirty="0"/>
              <a:t>Cytotoxicity gene set:</a:t>
            </a:r>
          </a:p>
          <a:p>
            <a:r>
              <a:rPr lang="en-US" sz="1200" dirty="0"/>
              <a:t>DN vs. any other sort = *</a:t>
            </a:r>
          </a:p>
        </p:txBody>
      </p:sp>
    </p:spTree>
    <p:extLst>
      <p:ext uri="{BB962C8B-B14F-4D97-AF65-F5344CB8AC3E}">
        <p14:creationId xmlns:p14="http://schemas.microsoft.com/office/powerpoint/2010/main" val="22813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DP non-naïve CD8s show signs of exhaustion</a:t>
            </a:r>
          </a:p>
        </p:txBody>
      </p:sp>
      <p:pic>
        <p:nvPicPr>
          <p:cNvPr id="4" name="Picture 3">
            <a:extLst>
              <a:ext uri="{FF2B5EF4-FFF2-40B4-BE49-F238E27FC236}">
                <a16:creationId xmlns:a16="http://schemas.microsoft.com/office/drawing/2014/main" id="{181B8177-A5A2-67FE-951C-F4453A1E9CDC}"/>
              </a:ext>
            </a:extLst>
          </p:cNvPr>
          <p:cNvPicPr>
            <a:picLocks noChangeAspect="1"/>
          </p:cNvPicPr>
          <p:nvPr/>
        </p:nvPicPr>
        <p:blipFill>
          <a:blip r:embed="rId3"/>
          <a:stretch>
            <a:fillRect/>
          </a:stretch>
        </p:blipFill>
        <p:spPr>
          <a:xfrm>
            <a:off x="6095689" y="1539550"/>
            <a:ext cx="5380963" cy="5318449"/>
          </a:xfrm>
          <a:prstGeom prst="rect">
            <a:avLst/>
          </a:prstGeom>
        </p:spPr>
      </p:pic>
      <p:pic>
        <p:nvPicPr>
          <p:cNvPr id="12" name="Picture 11">
            <a:extLst>
              <a:ext uri="{FF2B5EF4-FFF2-40B4-BE49-F238E27FC236}">
                <a16:creationId xmlns:a16="http://schemas.microsoft.com/office/drawing/2014/main" id="{2E291071-FC10-E477-3C59-354771C3001C}"/>
              </a:ext>
            </a:extLst>
          </p:cNvPr>
          <p:cNvPicPr>
            <a:picLocks noChangeAspect="1"/>
          </p:cNvPicPr>
          <p:nvPr/>
        </p:nvPicPr>
        <p:blipFill>
          <a:blip r:embed="rId4"/>
          <a:stretch>
            <a:fillRect/>
          </a:stretch>
        </p:blipFill>
        <p:spPr>
          <a:xfrm>
            <a:off x="263222" y="1743235"/>
            <a:ext cx="5513127" cy="5114765"/>
          </a:xfrm>
          <a:prstGeom prst="rect">
            <a:avLst/>
          </a:prstGeom>
        </p:spPr>
      </p:pic>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rmAutofit fontScale="90000"/>
          </a:bodyPr>
          <a:lstStyle/>
          <a:p>
            <a:r>
              <a:rPr lang="en-US" dirty="0"/>
              <a:t>Difficult to find gene sets describing epigenetic differences between non-exhausted CD127</a:t>
            </a:r>
            <a:r>
              <a:rPr lang="en-US" baseline="30000" dirty="0"/>
              <a:t>+</a:t>
            </a:r>
            <a:r>
              <a:rPr lang="en-US" dirty="0"/>
              <a:t> and DP CD127</a:t>
            </a:r>
            <a:r>
              <a:rPr lang="en-US" baseline="30000" dirty="0"/>
              <a:t>+</a:t>
            </a:r>
          </a:p>
        </p:txBody>
      </p:sp>
      <p:pic>
        <p:nvPicPr>
          <p:cNvPr id="5" name="Picture 4">
            <a:extLst>
              <a:ext uri="{FF2B5EF4-FFF2-40B4-BE49-F238E27FC236}">
                <a16:creationId xmlns:a16="http://schemas.microsoft.com/office/drawing/2014/main" id="{08BF138A-B046-F585-6FC4-9CB0CF6BF0C4}"/>
              </a:ext>
            </a:extLst>
          </p:cNvPr>
          <p:cNvPicPr>
            <a:picLocks noChangeAspect="1"/>
          </p:cNvPicPr>
          <p:nvPr/>
        </p:nvPicPr>
        <p:blipFill>
          <a:blip r:embed="rId3"/>
          <a:stretch>
            <a:fillRect/>
          </a:stretch>
        </p:blipFill>
        <p:spPr>
          <a:xfrm>
            <a:off x="2128164" y="1516566"/>
            <a:ext cx="7452592" cy="5254690"/>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6349338" y="1548988"/>
            <a:ext cx="5298264" cy="5309012"/>
          </a:xfrm>
          <a:prstGeom prst="rect">
            <a:avLst/>
          </a:prstGeom>
        </p:spPr>
      </p:pic>
      <p:pic>
        <p:nvPicPr>
          <p:cNvPr id="3" name="Picture 2">
            <a:extLst>
              <a:ext uri="{FF2B5EF4-FFF2-40B4-BE49-F238E27FC236}">
                <a16:creationId xmlns:a16="http://schemas.microsoft.com/office/drawing/2014/main" id="{F39740B4-F959-CF64-96F9-41D1929B961D}"/>
              </a:ext>
            </a:extLst>
          </p:cNvPr>
          <p:cNvPicPr>
            <a:picLocks noChangeAspect="1"/>
          </p:cNvPicPr>
          <p:nvPr/>
        </p:nvPicPr>
        <p:blipFill>
          <a:blip r:embed="rId4"/>
          <a:stretch>
            <a:fillRect/>
          </a:stretch>
        </p:blipFill>
        <p:spPr>
          <a:xfrm>
            <a:off x="297731" y="1548989"/>
            <a:ext cx="5674935" cy="5309011"/>
          </a:xfrm>
          <a:prstGeom prst="rect">
            <a:avLst/>
          </a:prstGeom>
        </p:spPr>
      </p:pic>
    </p:spTree>
    <p:extLst>
      <p:ext uri="{BB962C8B-B14F-4D97-AF65-F5344CB8AC3E}">
        <p14:creationId xmlns:p14="http://schemas.microsoft.com/office/powerpoint/2010/main" val="3563646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Progenitor T</a:t>
            </a:r>
            <a:r>
              <a:rPr lang="en-US" baseline="-25000" dirty="0"/>
              <a:t>ex</a:t>
            </a:r>
            <a:r>
              <a:rPr lang="en-US" dirty="0"/>
              <a:t> gene set less accessible in DP CD57</a:t>
            </a:r>
            <a:r>
              <a:rPr lang="en-US" baseline="30000" dirty="0"/>
              <a:t>+</a:t>
            </a:r>
            <a:r>
              <a:rPr lang="en-US" dirty="0"/>
              <a:t>, terminal/effector T</a:t>
            </a:r>
            <a:r>
              <a:rPr lang="en-US" baseline="-25000" dirty="0"/>
              <a:t>ex</a:t>
            </a:r>
            <a:r>
              <a:rPr lang="en-US" dirty="0"/>
              <a:t> gene set more accessible in sorts later in hypothesized lineage path</a:t>
            </a:r>
          </a:p>
        </p:txBody>
      </p:sp>
      <p:pic>
        <p:nvPicPr>
          <p:cNvPr id="11" name="Picture 10">
            <a:extLst>
              <a:ext uri="{FF2B5EF4-FFF2-40B4-BE49-F238E27FC236}">
                <a16:creationId xmlns:a16="http://schemas.microsoft.com/office/drawing/2014/main" id="{6D310491-0041-74F4-1E2E-760B9A0D5008}"/>
              </a:ext>
            </a:extLst>
          </p:cNvPr>
          <p:cNvPicPr>
            <a:picLocks noChangeAspect="1"/>
          </p:cNvPicPr>
          <p:nvPr/>
        </p:nvPicPr>
        <p:blipFill>
          <a:blip r:embed="rId3"/>
          <a:stretch>
            <a:fillRect/>
          </a:stretch>
        </p:blipFill>
        <p:spPr>
          <a:xfrm>
            <a:off x="1125207" y="1690688"/>
            <a:ext cx="9941585" cy="5167312"/>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rmAutofit/>
          </a:bodyPr>
          <a:lstStyle/>
          <a:p>
            <a:r>
              <a:rPr lang="en-US" dirty="0"/>
              <a:t>Looking for complementary results in </a:t>
            </a:r>
            <a:r>
              <a:rPr lang="en-US" dirty="0" err="1"/>
              <a:t>RNAseq</a:t>
            </a:r>
            <a:r>
              <a:rPr lang="en-US" dirty="0"/>
              <a:t> of non-naïve CD8s from T1D patients (TN10)</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rmAutofit fontScale="90000"/>
          </a:bodyPr>
          <a:lstStyle/>
          <a:p>
            <a:r>
              <a:rPr lang="en-US" dirty="0"/>
              <a:t>Over </a:t>
            </a:r>
            <a:r>
              <a:rPr lang="en-US" dirty="0" err="1"/>
              <a:t>pseudotime</a:t>
            </a:r>
            <a:r>
              <a:rPr lang="en-US" dirty="0"/>
              <a:t>, progenitor T</a:t>
            </a:r>
            <a:r>
              <a:rPr lang="en-US" baseline="-25000" dirty="0"/>
              <a:t>ex</a:t>
            </a:r>
            <a:r>
              <a:rPr lang="en-US" dirty="0"/>
              <a:t> gene set expression ~decreases &amp; terminal/effector T</a:t>
            </a:r>
            <a:r>
              <a:rPr lang="en-US" baseline="-25000" dirty="0"/>
              <a:t>ex </a:t>
            </a:r>
            <a:r>
              <a:rPr lang="en-US" dirty="0"/>
              <a:t>&amp; cytotoxicity gene sets’ expressions increase (TN10)</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solidFill>
                  <a:srgbClr val="FF0000"/>
                </a:solidFill>
              </a:rPr>
              <a:t>Homer results</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3" name="Picture 2">
            <a:extLst>
              <a:ext uri="{FF2B5EF4-FFF2-40B4-BE49-F238E27FC236}">
                <a16:creationId xmlns:a16="http://schemas.microsoft.com/office/drawing/2014/main" id="{77FC0D85-D27F-CA8D-FFC6-D21DAD4B9869}"/>
              </a:ext>
            </a:extLst>
          </p:cNvPr>
          <p:cNvPicPr>
            <a:picLocks noChangeAspect="1"/>
          </p:cNvPicPr>
          <p:nvPr/>
        </p:nvPicPr>
        <p:blipFill>
          <a:blip r:embed="rId3"/>
          <a:stretch>
            <a:fillRect/>
          </a:stretch>
        </p:blipFill>
        <p:spPr>
          <a:xfrm>
            <a:off x="4016303" y="1596214"/>
            <a:ext cx="8094831" cy="5147002"/>
          </a:xfrm>
          <a:prstGeom prst="rect">
            <a:avLst/>
          </a:prstGeom>
        </p:spPr>
      </p:pic>
    </p:spTree>
    <p:extLst>
      <p:ext uri="{BB962C8B-B14F-4D97-AF65-F5344CB8AC3E}">
        <p14:creationId xmlns:p14="http://schemas.microsoft.com/office/powerpoint/2010/main" val="201543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 (TN10)</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Tree>
    <p:extLst>
      <p:ext uri="{BB962C8B-B14F-4D97-AF65-F5344CB8AC3E}">
        <p14:creationId xmlns:p14="http://schemas.microsoft.com/office/powerpoint/2010/main" val="227670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1655249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85000" lnSpcReduction="20000"/>
          </a:bodyPr>
          <a:lstStyle/>
          <a:p>
            <a:pPr marL="514350" indent="-514350">
              <a:buFont typeface="+mj-lt"/>
              <a:buAutoNum type="arabicPeriod"/>
            </a:pPr>
            <a:r>
              <a:rPr lang="en-US" dirty="0"/>
              <a:t>Epigenetic profiles of non-naïve CD8s from responders and non-responders to teplizumab are not clearly distinct</a:t>
            </a:r>
          </a:p>
          <a:p>
            <a:pPr marL="514350" indent="-514350">
              <a:buFont typeface="+mj-lt"/>
              <a:buAutoNum type="arabicPeriod"/>
            </a:pPr>
            <a:r>
              <a:rPr lang="en-US" dirty="0"/>
              <a:t>Epigenetic profiles of different non-naïve CD8 populations are distinct</a:t>
            </a:r>
          </a:p>
          <a:p>
            <a:pPr marL="971550" lvl="1" indent="-514350">
              <a:buFont typeface="+mj-lt"/>
              <a:buAutoNum type="alphaLcParenR"/>
            </a:pPr>
            <a:r>
              <a:rPr lang="en-US" dirty="0"/>
              <a:t>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Haven’t found any gene set strongly differentially accessible between non-exhausted CD127</a:t>
            </a:r>
            <a:r>
              <a:rPr lang="en-US" baseline="30000" dirty="0"/>
              <a:t>+</a:t>
            </a:r>
            <a:r>
              <a:rPr lang="en-US" dirty="0"/>
              <a:t> and DP CD127</a:t>
            </a:r>
            <a:r>
              <a:rPr lang="en-US" baseline="30000" dirty="0"/>
              <a:t>+</a:t>
            </a:r>
          </a:p>
          <a:p>
            <a:pPr marL="971550" lvl="1" indent="-514350">
              <a:buFont typeface="+mj-lt"/>
              <a:buAutoNum type="alphaLcParenR"/>
            </a:pPr>
            <a:r>
              <a:rPr lang="en-US" dirty="0"/>
              <a:t>Peaks more accessible in CD127</a:t>
            </a:r>
            <a:r>
              <a:rPr lang="en-US" baseline="30000" dirty="0"/>
              <a:t>+ </a:t>
            </a:r>
            <a:r>
              <a:rPr lang="en-US" dirty="0"/>
              <a:t>non-naïve CD8s than DN non-naïve CD8s are enriched for JAK/STAT gene set</a:t>
            </a:r>
          </a:p>
          <a:p>
            <a:pPr marL="971550" lvl="1" indent="-514350">
              <a:buFont typeface="+mj-lt"/>
              <a:buAutoNum type="alphaLcParenR"/>
            </a:pPr>
            <a:r>
              <a:rPr lang="en-US" dirty="0"/>
              <a:t>Cytotoxicity and terminal/effector T</a:t>
            </a:r>
            <a:r>
              <a:rPr lang="en-US" baseline="-25000" dirty="0"/>
              <a:t>ex</a:t>
            </a:r>
            <a:r>
              <a:rPr lang="en-US" dirty="0"/>
              <a:t> gene sets are more accessible in non-naïve CD8s later in hypothesized lineage path (complemented by </a:t>
            </a:r>
            <a:r>
              <a:rPr lang="en-US" dirty="0" err="1"/>
              <a:t>RNAseq</a:t>
            </a:r>
            <a:r>
              <a:rPr lang="en-US" dirty="0"/>
              <a:t> in TN10)</a:t>
            </a:r>
          </a:p>
          <a:p>
            <a:pPr marL="971550" lvl="1" indent="-514350">
              <a:buFont typeface="+mj-lt"/>
              <a:buAutoNum type="alphaLcParenR"/>
            </a:pPr>
            <a:r>
              <a:rPr lang="en-US" dirty="0"/>
              <a:t>Progenitor T</a:t>
            </a:r>
            <a:r>
              <a:rPr lang="en-US" baseline="-25000" dirty="0"/>
              <a:t>ex</a:t>
            </a:r>
            <a:r>
              <a:rPr lang="en-US" dirty="0"/>
              <a:t> gene set less accessible in DP CD57</a:t>
            </a:r>
            <a:r>
              <a:rPr lang="en-US" baseline="30000" dirty="0"/>
              <a:t>+</a:t>
            </a:r>
            <a:r>
              <a:rPr lang="en-US" dirty="0"/>
              <a:t> non-naïve CD8s (complemented by </a:t>
            </a:r>
            <a:r>
              <a:rPr lang="en-US" dirty="0" err="1"/>
              <a:t>RNAseq</a:t>
            </a:r>
            <a:r>
              <a:rPr lang="en-US" dirty="0"/>
              <a:t> in TN10)</a:t>
            </a:r>
          </a:p>
          <a:p>
            <a:pPr marL="514350" indent="-514350">
              <a:buFont typeface="+mj-lt"/>
              <a:buAutoNum type="arabicPeriod"/>
            </a:pPr>
            <a:r>
              <a:rPr lang="en-US" dirty="0"/>
              <a:t>DP PD-1</a:t>
            </a:r>
            <a:r>
              <a:rPr lang="en-US" baseline="30000" dirty="0"/>
              <a:t>+</a:t>
            </a:r>
            <a:r>
              <a:rPr lang="en-US" dirty="0"/>
              <a:t> and DP CD57</a:t>
            </a:r>
            <a:r>
              <a:rPr lang="en-US" baseline="30000" dirty="0"/>
              <a:t>+</a:t>
            </a:r>
            <a:r>
              <a:rPr lang="en-US" dirty="0"/>
              <a:t> non-naive CD8s have more low-frequency MT SNVs than other non-naive CD8s, placing them later in a differentiation pathway</a:t>
            </a:r>
          </a:p>
        </p:txBody>
      </p:sp>
    </p:spTree>
    <p:extLst>
      <p:ext uri="{BB962C8B-B14F-4D97-AF65-F5344CB8AC3E}">
        <p14:creationId xmlns:p14="http://schemas.microsoft.com/office/powerpoint/2010/main" val="1916970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592E683-DF3B-D900-2EF9-5F7888636EFA}"/>
              </a:ext>
            </a:extLst>
          </p:cNvPr>
          <p:cNvPicPr>
            <a:picLocks noChangeAspect="1"/>
          </p:cNvPicPr>
          <p:nvPr/>
        </p:nvPicPr>
        <p:blipFill>
          <a:blip r:embed="rId3"/>
          <a:stretch>
            <a:fillRect/>
          </a:stretch>
        </p:blipFill>
        <p:spPr>
          <a:xfrm>
            <a:off x="1712976" y="2041424"/>
            <a:ext cx="8172704" cy="4816576"/>
          </a:xfrm>
          <a:prstGeom prst="rect">
            <a:avLst/>
          </a:prstGeom>
        </p:spPr>
      </p:pic>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fontScale="90000"/>
          </a:bodyPr>
          <a:lstStyle/>
          <a:p>
            <a:r>
              <a:rPr lang="en-US" dirty="0"/>
              <a:t>Connecting to tolerance: stronger/earlier antigenic stimulus leads to more differentiation of precursor cells into T</a:t>
            </a:r>
            <a:r>
              <a:rPr lang="en-US" baseline="-25000" dirty="0"/>
              <a:t>ex</a:t>
            </a:r>
            <a:r>
              <a:rPr lang="en-US" dirty="0"/>
              <a:t> subsets, better outcomes in autoimmunity</a:t>
            </a:r>
          </a:p>
        </p:txBody>
      </p:sp>
    </p:spTree>
    <p:extLst>
      <p:ext uri="{BB962C8B-B14F-4D97-AF65-F5344CB8AC3E}">
        <p14:creationId xmlns:p14="http://schemas.microsoft.com/office/powerpoint/2010/main" val="3799138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85000" lnSpcReduction="2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Have DP PD-1</a:t>
            </a:r>
            <a:r>
              <a:rPr lang="en-US" baseline="30000" dirty="0">
                <a:sym typeface="Wingdings" pitchFamily="2" charset="2"/>
              </a:rPr>
              <a:t>+</a:t>
            </a:r>
            <a:r>
              <a:rPr lang="en-US" dirty="0">
                <a:sym typeface="Wingdings" pitchFamily="2" charset="2"/>
              </a:rPr>
              <a:t>s expanded more than DP CD57</a:t>
            </a:r>
            <a:r>
              <a:rPr lang="en-US" baseline="30000" dirty="0">
                <a:sym typeface="Wingdings" pitchFamily="2" charset="2"/>
              </a:rPr>
              <a:t>+</a:t>
            </a:r>
            <a:r>
              <a:rPr lang="en-US" dirty="0">
                <a:sym typeface="Wingdings" pitchFamily="2" charset="2"/>
              </a:rPr>
              <a:t>s (assess in Erin’s TN10 data), if yes, this would fit with DP PD-1</a:t>
            </a:r>
            <a:r>
              <a:rPr lang="en-US" baseline="30000" dirty="0">
                <a:sym typeface="Wingdings" pitchFamily="2" charset="2"/>
              </a:rPr>
              <a:t>+</a:t>
            </a:r>
            <a:r>
              <a:rPr lang="en-US" dirty="0">
                <a:sym typeface="Wingdings" pitchFamily="2" charset="2"/>
              </a:rPr>
              <a:t>s being terminal T</a:t>
            </a:r>
            <a:r>
              <a:rPr lang="en-US" baseline="-25000" dirty="0">
                <a:sym typeface="Wingdings" pitchFamily="2" charset="2"/>
              </a:rPr>
              <a:t>ex</a:t>
            </a:r>
            <a:r>
              <a:rPr lang="en-US" dirty="0">
                <a:sym typeface="Wingdings" pitchFamily="2" charset="2"/>
              </a:rPr>
              <a:t> rather than intermediate T</a:t>
            </a:r>
            <a:r>
              <a:rPr lang="en-US" baseline="-25000" dirty="0">
                <a:sym typeface="Wingdings" pitchFamily="2" charset="2"/>
              </a:rPr>
              <a:t>ex</a:t>
            </a:r>
          </a:p>
          <a:p>
            <a:pPr marL="514350" indent="-514350">
              <a:buFont typeface="+mj-lt"/>
              <a:buAutoNum type="arabicPeriod"/>
            </a:pPr>
            <a:r>
              <a:rPr lang="en-US" dirty="0">
                <a:sym typeface="Wingdings" pitchFamily="2" charset="2"/>
              </a:rPr>
              <a:t>Assess non-naïve CD8s’ specificities/TCR avidities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3"/>
          <a:stretch>
            <a:fillRect/>
          </a:stretch>
        </p:blipFill>
        <p:spPr>
          <a:xfrm>
            <a:off x="0" y="2511711"/>
            <a:ext cx="6870700" cy="3378200"/>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1473997" y="6046258"/>
            <a:ext cx="6848762" cy="369332"/>
          </a:xfrm>
          <a:prstGeom prst="rect">
            <a:avLst/>
          </a:prstGeom>
          <a:noFill/>
        </p:spPr>
        <p:txBody>
          <a:bodyPr wrap="square">
            <a:spAutoFit/>
          </a:bodyPr>
          <a:lstStyle/>
          <a:p>
            <a:r>
              <a:rPr lang="en-US" dirty="0"/>
              <a:t>Lee et al. (2012) 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4"/>
          <a:stretch>
            <a:fillRect/>
          </a:stretch>
        </p:blipFill>
        <p:spPr>
          <a:xfrm>
            <a:off x="6787238" y="2380033"/>
            <a:ext cx="4800600" cy="3657600"/>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7847138" y="6046258"/>
            <a:ext cx="6848762" cy="369332"/>
          </a:xfrm>
          <a:prstGeom prst="rect">
            <a:avLst/>
          </a:prstGeom>
          <a:noFill/>
        </p:spPr>
        <p:txBody>
          <a:bodyPr wrap="square">
            <a:spAutoFit/>
          </a:bodyPr>
          <a:lstStyle/>
          <a:p>
            <a:r>
              <a:rPr lang="en-US" dirty="0"/>
              <a:t>Penaranda et al. (2012) PNAS</a:t>
            </a:r>
          </a:p>
        </p:txBody>
      </p:sp>
    </p:spTree>
    <p:extLst>
      <p:ext uri="{BB962C8B-B14F-4D97-AF65-F5344CB8AC3E}">
        <p14:creationId xmlns:p14="http://schemas.microsoft.com/office/powerpoint/2010/main" val="1313715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TN10</a:t>
            </a:r>
          </a:p>
          <a:p>
            <a:pPr marL="514350" indent="-514350">
              <a:buFont typeface="+mj-lt"/>
              <a:buAutoNum type="arabicPeriod"/>
            </a:pPr>
            <a:r>
              <a:rPr lang="en-US" dirty="0"/>
              <a:t>Data</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hypothesized differentiation models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Full 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62B6F-0887-5AFE-0410-163C695DC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84699-758F-1EC6-94F7-69A8CBFEBB06}"/>
              </a:ext>
            </a:extLst>
          </p:cNvPr>
          <p:cNvSpPr>
            <a:spLocks noGrp="1"/>
          </p:cNvSpPr>
          <p:nvPr>
            <p:ph type="title"/>
          </p:nvPr>
        </p:nvSpPr>
        <p:spPr>
          <a:xfrm>
            <a:off x="838199" y="593725"/>
            <a:ext cx="9262241" cy="1325563"/>
          </a:xfrm>
        </p:spPr>
        <p:txBody>
          <a:bodyPr>
            <a:normAutofit/>
          </a:bodyPr>
          <a:lstStyle/>
          <a:p>
            <a:r>
              <a:rPr lang="en-US" dirty="0"/>
              <a:t>DP CD127</a:t>
            </a:r>
            <a:r>
              <a:rPr lang="en-US" baseline="30000" dirty="0"/>
              <a:t>+</a:t>
            </a:r>
            <a:r>
              <a:rPr lang="en-US" dirty="0"/>
              <a:t> frequency positively associates with outcome (TN10)</a:t>
            </a:r>
          </a:p>
        </p:txBody>
      </p:sp>
      <p:pic>
        <p:nvPicPr>
          <p:cNvPr id="4" name="Picture 3">
            <a:extLst>
              <a:ext uri="{FF2B5EF4-FFF2-40B4-BE49-F238E27FC236}">
                <a16:creationId xmlns:a16="http://schemas.microsoft.com/office/drawing/2014/main" id="{34CAEF2C-50DD-A800-62C2-CBDF81B70331}"/>
              </a:ext>
            </a:extLst>
          </p:cNvPr>
          <p:cNvPicPr>
            <a:picLocks noChangeAspect="1"/>
          </p:cNvPicPr>
          <p:nvPr/>
        </p:nvPicPr>
        <p:blipFill>
          <a:blip r:embed="rId3"/>
          <a:stretch>
            <a:fillRect/>
          </a:stretch>
        </p:blipFill>
        <p:spPr>
          <a:xfrm>
            <a:off x="2538247" y="2360404"/>
            <a:ext cx="6574222" cy="3433205"/>
          </a:xfrm>
          <a:prstGeom prst="rect">
            <a:avLst/>
          </a:prstGeom>
        </p:spPr>
      </p:pic>
    </p:spTree>
    <p:extLst>
      <p:ext uri="{BB962C8B-B14F-4D97-AF65-F5344CB8AC3E}">
        <p14:creationId xmlns:p14="http://schemas.microsoft.com/office/powerpoint/2010/main" val="2870774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3425235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lstStyle/>
          <a:p>
            <a:r>
              <a:rPr lang="en-US" dirty="0"/>
              <a:t>JAK/STAT gene set perhaps more accessible in both CD127</a:t>
            </a:r>
            <a:r>
              <a:rPr lang="en-US" baseline="30000" dirty="0"/>
              <a:t>+</a:t>
            </a:r>
            <a:r>
              <a:rPr lang="en-US" dirty="0"/>
              <a:t> sorts (separate) vs. DN</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B40638B-AC0F-3099-1832-83A68CCF0696}"/>
              </a:ext>
            </a:extLst>
          </p:cNvPr>
          <p:cNvPicPr>
            <a:picLocks noChangeAspect="1"/>
          </p:cNvPicPr>
          <p:nvPr/>
        </p:nvPicPr>
        <p:blipFill>
          <a:blip r:embed="rId3"/>
          <a:stretch>
            <a:fillRect/>
          </a:stretch>
        </p:blipFill>
        <p:spPr>
          <a:xfrm>
            <a:off x="1919082" y="1514852"/>
            <a:ext cx="5375564" cy="5343148"/>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Purine metabolism set peaks more accessible in DP CD127</a:t>
            </a:r>
            <a:r>
              <a:rPr lang="en-US" baseline="30000" dirty="0"/>
              <a:t>+ </a:t>
            </a:r>
            <a:r>
              <a:rPr lang="en-US" dirty="0"/>
              <a:t>than DP CD127</a:t>
            </a:r>
            <a:r>
              <a:rPr lang="en-US" baseline="30000" dirty="0"/>
              <a:t>- </a:t>
            </a:r>
            <a:r>
              <a:rPr lang="en-US" dirty="0"/>
              <a:t>CD8s</a:t>
            </a:r>
          </a:p>
        </p:txBody>
      </p:sp>
      <p:sp>
        <p:nvSpPr>
          <p:cNvPr id="2" name="TextBox 1">
            <a:extLst>
              <a:ext uri="{FF2B5EF4-FFF2-40B4-BE49-F238E27FC236}">
                <a16:creationId xmlns:a16="http://schemas.microsoft.com/office/drawing/2014/main" id="{19495D99-9772-E2E5-E02C-C17069EF38AF}"/>
              </a:ext>
            </a:extLst>
          </p:cNvPr>
          <p:cNvSpPr txBox="1"/>
          <p:nvPr/>
        </p:nvSpPr>
        <p:spPr>
          <a:xfrm>
            <a:off x="2521929" y="1630714"/>
            <a:ext cx="1781257" cy="369332"/>
          </a:xfrm>
          <a:prstGeom prst="rect">
            <a:avLst/>
          </a:prstGeom>
          <a:noFill/>
        </p:spPr>
        <p:txBody>
          <a:bodyPr wrap="none" rtlCol="0">
            <a:spAutoFit/>
          </a:bodyPr>
          <a:lstStyle/>
          <a:p>
            <a:r>
              <a:rPr lang="en-US" dirty="0"/>
              <a:t>Up in DP CD127</a:t>
            </a:r>
            <a:r>
              <a:rPr lang="en-US" baseline="30000" dirty="0"/>
              <a:t>+</a:t>
            </a:r>
          </a:p>
        </p:txBody>
      </p:sp>
      <p:sp>
        <p:nvSpPr>
          <p:cNvPr id="3" name="TextBox 2">
            <a:extLst>
              <a:ext uri="{FF2B5EF4-FFF2-40B4-BE49-F238E27FC236}">
                <a16:creationId xmlns:a16="http://schemas.microsoft.com/office/drawing/2014/main" id="{84CCF554-F3AC-68B6-8BF9-30DADE0CE089}"/>
              </a:ext>
            </a:extLst>
          </p:cNvPr>
          <p:cNvSpPr txBox="1"/>
          <p:nvPr/>
        </p:nvSpPr>
        <p:spPr>
          <a:xfrm>
            <a:off x="5333108" y="1630714"/>
            <a:ext cx="1712328" cy="369332"/>
          </a:xfrm>
          <a:prstGeom prst="rect">
            <a:avLst/>
          </a:prstGeom>
          <a:noFill/>
        </p:spPr>
        <p:txBody>
          <a:bodyPr wrap="none" rtlCol="0">
            <a:spAutoFit/>
          </a:bodyPr>
          <a:lstStyle/>
          <a:p>
            <a:r>
              <a:rPr lang="en-US" dirty="0"/>
              <a:t>Up in DP CD127</a:t>
            </a:r>
            <a:r>
              <a:rPr lang="en-US" baseline="30000" dirty="0"/>
              <a:t>-</a:t>
            </a:r>
          </a:p>
        </p:txBody>
      </p:sp>
      <p:sp>
        <p:nvSpPr>
          <p:cNvPr id="10" name="TextBox 9">
            <a:extLst>
              <a:ext uri="{FF2B5EF4-FFF2-40B4-BE49-F238E27FC236}">
                <a16:creationId xmlns:a16="http://schemas.microsoft.com/office/drawing/2014/main" id="{A6C279AF-53D8-3943-D5F3-69E20F788012}"/>
              </a:ext>
            </a:extLst>
          </p:cNvPr>
          <p:cNvSpPr txBox="1"/>
          <p:nvPr/>
        </p:nvSpPr>
        <p:spPr>
          <a:xfrm>
            <a:off x="6719947" y="3624649"/>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44F06372-E2EB-DD35-423F-67B524E16100}"/>
              </a:ext>
            </a:extLst>
          </p:cNvPr>
          <p:cNvSpPr txBox="1"/>
          <p:nvPr/>
        </p:nvSpPr>
        <p:spPr>
          <a:xfrm>
            <a:off x="4606864" y="6023113"/>
            <a:ext cx="41549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9B94261A-82E6-9EEC-C67C-039BAA0DB70D}"/>
              </a:ext>
            </a:extLst>
          </p:cNvPr>
          <p:cNvSpPr txBox="1"/>
          <p:nvPr/>
        </p:nvSpPr>
        <p:spPr>
          <a:xfrm>
            <a:off x="6719947" y="6392445"/>
            <a:ext cx="1282723" cy="369332"/>
          </a:xfrm>
          <a:prstGeom prst="rect">
            <a:avLst/>
          </a:prstGeom>
          <a:noFill/>
        </p:spPr>
        <p:txBody>
          <a:bodyPr wrap="none" rtlCol="0">
            <a:spAutoFit/>
          </a:bodyPr>
          <a:lstStyle/>
          <a:p>
            <a:r>
              <a:rPr lang="en-US" dirty="0">
                <a:latin typeface="Calibri" panose="020F0502020204030204" pitchFamily="34" charset="0"/>
                <a:cs typeface="Times New Roman" panose="02020603050405020304" pitchFamily="18" charset="0"/>
              </a:rPr>
              <a:t>**; p &lt; 0.01</a:t>
            </a:r>
            <a:endParaRPr lang="en-US" b="0" i="0" u="none" strike="noStrike" dirty="0">
              <a:solidFill>
                <a:srgbClr val="212121"/>
              </a:solidFill>
              <a:effectLst/>
              <a:latin typeface="Cambria" panose="02040503050406030204" pitchFamily="18" charset="0"/>
            </a:endParaRPr>
          </a:p>
        </p:txBody>
      </p:sp>
      <p:graphicFrame>
        <p:nvGraphicFramePr>
          <p:cNvPr id="24" name="Table 23">
            <a:extLst>
              <a:ext uri="{FF2B5EF4-FFF2-40B4-BE49-F238E27FC236}">
                <a16:creationId xmlns:a16="http://schemas.microsoft.com/office/drawing/2014/main" id="{0F73F8C1-6E5C-4B29-B5BD-FE494A2386D2}"/>
              </a:ext>
            </a:extLst>
          </p:cNvPr>
          <p:cNvGraphicFramePr>
            <a:graphicFrameLocks noGrp="1"/>
          </p:cNvGraphicFramePr>
          <p:nvPr/>
        </p:nvGraphicFramePr>
        <p:xfrm>
          <a:off x="7467600" y="2552229"/>
          <a:ext cx="4521202" cy="2330605"/>
        </p:xfrm>
        <a:graphic>
          <a:graphicData uri="http://schemas.openxmlformats.org/drawingml/2006/table">
            <a:tbl>
              <a:tblPr firstRow="1" bandRow="1">
                <a:tableStyleId>{5C22544A-7EE6-4342-B048-85BDC9FD1C3A}</a:tableStyleId>
              </a:tblPr>
              <a:tblGrid>
                <a:gridCol w="1609862">
                  <a:extLst>
                    <a:ext uri="{9D8B030D-6E8A-4147-A177-3AD203B41FA5}">
                      <a16:colId xmlns:a16="http://schemas.microsoft.com/office/drawing/2014/main" val="1059409447"/>
                    </a:ext>
                  </a:extLst>
                </a:gridCol>
                <a:gridCol w="1404273">
                  <a:extLst>
                    <a:ext uri="{9D8B030D-6E8A-4147-A177-3AD203B41FA5}">
                      <a16:colId xmlns:a16="http://schemas.microsoft.com/office/drawing/2014/main" val="2032050297"/>
                    </a:ext>
                  </a:extLst>
                </a:gridCol>
                <a:gridCol w="1507067">
                  <a:extLst>
                    <a:ext uri="{9D8B030D-6E8A-4147-A177-3AD203B41FA5}">
                      <a16:colId xmlns:a16="http://schemas.microsoft.com/office/drawing/2014/main" val="1455422731"/>
                    </a:ext>
                  </a:extLst>
                </a:gridCol>
              </a:tblGrid>
              <a:tr h="1233325">
                <a:tc>
                  <a:txBody>
                    <a:bodyPr/>
                    <a:lstStyle/>
                    <a:p>
                      <a:r>
                        <a:rPr lang="en-US" sz="1500" dirty="0"/>
                        <a:t>Counts of peaks with nearest gene/promoter in set</a:t>
                      </a:r>
                    </a:p>
                  </a:txBody>
                  <a:tcPr/>
                </a:tc>
                <a:tc>
                  <a:txBody>
                    <a:bodyPr/>
                    <a:lstStyle/>
                    <a:p>
                      <a:r>
                        <a:rPr lang="en-US" sz="1500" dirty="0"/>
                        <a:t>DP CD127</a:t>
                      </a:r>
                      <a:r>
                        <a:rPr lang="en-US" sz="1500" baseline="30000" dirty="0"/>
                        <a:t>+</a:t>
                      </a:r>
                    </a:p>
                  </a:txBody>
                  <a:tcPr/>
                </a:tc>
                <a:tc>
                  <a:txBody>
                    <a:bodyPr/>
                    <a:lstStyle/>
                    <a:p>
                      <a:r>
                        <a:rPr lang="en-US" sz="1500" dirty="0"/>
                        <a:t>DP CD127</a:t>
                      </a:r>
                      <a:r>
                        <a:rPr lang="en-US" sz="1500" baseline="30000" dirty="0"/>
                        <a:t>-</a:t>
                      </a:r>
                    </a:p>
                  </a:txBody>
                  <a:tcPr/>
                </a:tc>
                <a:extLst>
                  <a:ext uri="{0D108BD9-81ED-4DB2-BD59-A6C34878D82A}">
                    <a16:rowId xmlns:a16="http://schemas.microsoft.com/office/drawing/2014/main" val="2669280576"/>
                  </a:ext>
                </a:extLst>
              </a:tr>
              <a:tr h="728783">
                <a:tc>
                  <a:txBody>
                    <a:bodyPr/>
                    <a:lstStyle/>
                    <a:p>
                      <a:r>
                        <a:rPr lang="en-US" sz="1500" dirty="0"/>
                        <a:t>In purine metabolism gene set</a:t>
                      </a:r>
                    </a:p>
                  </a:txBody>
                  <a:tcPr/>
                </a:tc>
                <a:tc>
                  <a:txBody>
                    <a:bodyPr/>
                    <a:lstStyle/>
                    <a:p>
                      <a:r>
                        <a:rPr lang="en-US" sz="1500" dirty="0"/>
                        <a:t>16</a:t>
                      </a:r>
                    </a:p>
                  </a:txBody>
                  <a:tcPr/>
                </a:tc>
                <a:tc>
                  <a:txBody>
                    <a:bodyPr/>
                    <a:lstStyle/>
                    <a:p>
                      <a:r>
                        <a:rPr lang="en-US" sz="1500" dirty="0"/>
                        <a:t>1</a:t>
                      </a:r>
                    </a:p>
                  </a:txBody>
                  <a:tcPr/>
                </a:tc>
                <a:extLst>
                  <a:ext uri="{0D108BD9-81ED-4DB2-BD59-A6C34878D82A}">
                    <a16:rowId xmlns:a16="http://schemas.microsoft.com/office/drawing/2014/main" val="3570563628"/>
                  </a:ext>
                </a:extLst>
              </a:tr>
              <a:tr h="314699">
                <a:tc>
                  <a:txBody>
                    <a:bodyPr/>
                    <a:lstStyle/>
                    <a:p>
                      <a:r>
                        <a:rPr lang="en-US" sz="1500" dirty="0"/>
                        <a:t>Not in set</a:t>
                      </a:r>
                    </a:p>
                  </a:txBody>
                  <a:tcPr/>
                </a:tc>
                <a:tc>
                  <a:txBody>
                    <a:bodyPr/>
                    <a:lstStyle/>
                    <a:p>
                      <a:r>
                        <a:rPr lang="en-US" sz="1500" dirty="0"/>
                        <a:t>2021</a:t>
                      </a:r>
                    </a:p>
                  </a:txBody>
                  <a:tcPr/>
                </a:tc>
                <a:tc>
                  <a:txBody>
                    <a:bodyPr/>
                    <a:lstStyle/>
                    <a:p>
                      <a:r>
                        <a:rPr lang="en-US" sz="1500" dirty="0"/>
                        <a:t>1464</a:t>
                      </a:r>
                    </a:p>
                  </a:txBody>
                  <a:tcPr/>
                </a:tc>
                <a:extLst>
                  <a:ext uri="{0D108BD9-81ED-4DB2-BD59-A6C34878D82A}">
                    <a16:rowId xmlns:a16="http://schemas.microsoft.com/office/drawing/2014/main" val="3571413441"/>
                  </a:ext>
                </a:extLst>
              </a:tr>
            </a:tbl>
          </a:graphicData>
        </a:graphic>
      </p:graphicFrame>
    </p:spTree>
    <p:extLst>
      <p:ext uri="{BB962C8B-B14F-4D97-AF65-F5344CB8AC3E}">
        <p14:creationId xmlns:p14="http://schemas.microsoft.com/office/powerpoint/2010/main" val="2938756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Purine metabolism peaks more accessible in DP CD127</a:t>
            </a:r>
            <a:r>
              <a:rPr lang="en-US" baseline="30000" dirty="0"/>
              <a:t>+ </a:t>
            </a:r>
            <a:r>
              <a:rPr lang="en-US" dirty="0"/>
              <a:t>than both DP CD127</a:t>
            </a:r>
            <a:r>
              <a:rPr lang="en-US" baseline="30000" dirty="0"/>
              <a:t>- </a:t>
            </a:r>
            <a:r>
              <a:rPr lang="en-US" dirty="0"/>
              <a:t>CD8 sorts</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2150054"/>
            <a:ext cx="4831325" cy="4389932"/>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sz="3000" dirty="0">
                <a:cs typeface="Arial" panose="020B0604020202020204" pitchFamily="34" charset="0"/>
              </a:rPr>
              <a:t>T cell exhaustion results from chronic antigen stimulation, inability to fully clear antigen &amp; TIGIT</a:t>
            </a:r>
            <a:r>
              <a:rPr lang="en-US" sz="3000" baseline="30000" dirty="0">
                <a:cs typeface="Arial" panose="020B0604020202020204" pitchFamily="34" charset="0"/>
              </a:rPr>
              <a:t>+</a:t>
            </a:r>
            <a:r>
              <a:rPr lang="en-US" sz="3000" dirty="0">
                <a:cs typeface="Arial" panose="020B0604020202020204" pitchFamily="34" charset="0"/>
              </a:rPr>
              <a:t>KLRG1</a:t>
            </a:r>
            <a:r>
              <a:rPr lang="en-US" sz="3000" baseline="30000" dirty="0">
                <a:cs typeface="Arial" panose="020B0604020202020204" pitchFamily="34" charset="0"/>
              </a:rPr>
              <a:t>+</a:t>
            </a:r>
            <a:r>
              <a:rPr lang="en-US" sz="3000" dirty="0">
                <a:cs typeface="Arial" panose="020B0604020202020204" pitchFamily="34" charset="0"/>
              </a:rPr>
              <a:t> (exhausted-like) non-naïve CD8 frequency positively associates with outcome in T1D (TN10)</a:t>
            </a:r>
          </a:p>
        </p:txBody>
      </p:sp>
      <p:sp>
        <p:nvSpPr>
          <p:cNvPr id="5" name="TextBox 4">
            <a:extLst>
              <a:ext uri="{FF2B5EF4-FFF2-40B4-BE49-F238E27FC236}">
                <a16:creationId xmlns:a16="http://schemas.microsoft.com/office/drawing/2014/main" id="{52D68950-DD33-7FFC-E8F2-D3FC322216DD}"/>
              </a:ext>
            </a:extLst>
          </p:cNvPr>
          <p:cNvSpPr txBox="1"/>
          <p:nvPr/>
        </p:nvSpPr>
        <p:spPr>
          <a:xfrm>
            <a:off x="836341" y="6470006"/>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pic>
        <p:nvPicPr>
          <p:cNvPr id="6" name="Picture 5">
            <a:extLst>
              <a:ext uri="{FF2B5EF4-FFF2-40B4-BE49-F238E27FC236}">
                <a16:creationId xmlns:a16="http://schemas.microsoft.com/office/drawing/2014/main" id="{7C4BB78A-E9F6-CA82-3039-E1B1DBD6747E}"/>
              </a:ext>
            </a:extLst>
          </p:cNvPr>
          <p:cNvPicPr>
            <a:picLocks noChangeAspect="1"/>
          </p:cNvPicPr>
          <p:nvPr/>
        </p:nvPicPr>
        <p:blipFill>
          <a:blip r:embed="rId4"/>
          <a:stretch>
            <a:fillRect/>
          </a:stretch>
        </p:blipFill>
        <p:spPr>
          <a:xfrm>
            <a:off x="6568522" y="2750795"/>
            <a:ext cx="5623478" cy="2971994"/>
          </a:xfrm>
          <a:prstGeom prst="rect">
            <a:avLst/>
          </a:prstGeom>
        </p:spPr>
      </p:pic>
      <p:sp>
        <p:nvSpPr>
          <p:cNvPr id="7" name="TextBox 6">
            <a:extLst>
              <a:ext uri="{FF2B5EF4-FFF2-40B4-BE49-F238E27FC236}">
                <a16:creationId xmlns:a16="http://schemas.microsoft.com/office/drawing/2014/main" id="{B07BA28D-6FB3-10AE-D26D-AA1E86D1065C}"/>
              </a:ext>
            </a:extLst>
          </p:cNvPr>
          <p:cNvSpPr txBox="1"/>
          <p:nvPr/>
        </p:nvSpPr>
        <p:spPr>
          <a:xfrm>
            <a:off x="7988722" y="6488668"/>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a:bodyPr>
          <a:lstStyle/>
          <a:p>
            <a:r>
              <a:rPr lang="en-US" dirty="0"/>
              <a:t>Purine metabolism gene set also up in CD127</a:t>
            </a:r>
            <a:r>
              <a:rPr lang="en-US" baseline="30000" dirty="0"/>
              <a:t>+</a:t>
            </a:r>
            <a:r>
              <a:rPr lang="en-US" dirty="0"/>
              <a:t> vs. CD127</a:t>
            </a:r>
            <a:r>
              <a:rPr lang="en-US" baseline="30000" dirty="0"/>
              <a: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6DB6C7-5097-D7C9-3613-E12D4D8BA29F}"/>
              </a:ext>
            </a:extLst>
          </p:cNvPr>
          <p:cNvPicPr>
            <a:picLocks noChangeAspect="1"/>
          </p:cNvPicPr>
          <p:nvPr/>
        </p:nvPicPr>
        <p:blipFill>
          <a:blip r:embed="rId3"/>
          <a:stretch>
            <a:fillRect/>
          </a:stretch>
        </p:blipFill>
        <p:spPr>
          <a:xfrm>
            <a:off x="169695" y="1856490"/>
            <a:ext cx="3945108" cy="4632177"/>
          </a:xfrm>
          <a:prstGeom prst="rect">
            <a:avLst/>
          </a:prstGeom>
        </p:spPr>
      </p:pic>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fontScale="90000"/>
          </a:bodyPr>
          <a:lstStyle/>
          <a:p>
            <a:r>
              <a:rPr lang="en-US" dirty="0"/>
              <a:t>CD127 (IL7R) levels in CD8 TEMRAs predict response to teplizumab &amp; </a:t>
            </a:r>
            <a:r>
              <a:rPr lang="en-US" sz="3600" dirty="0"/>
              <a:t>frequency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(cluster 3) negatively associates with outcome (TN10)</a:t>
            </a:r>
            <a:endParaRPr lang="en-US" dirty="0"/>
          </a:p>
        </p:txBody>
      </p:sp>
      <p:sp>
        <p:nvSpPr>
          <p:cNvPr id="7" name="TextBox 6">
            <a:extLst>
              <a:ext uri="{FF2B5EF4-FFF2-40B4-BE49-F238E27FC236}">
                <a16:creationId xmlns:a16="http://schemas.microsoft.com/office/drawing/2014/main" id="{EC380A09-C3F1-3DF5-17EA-7D646FF34BBA}"/>
              </a:ext>
            </a:extLst>
          </p:cNvPr>
          <p:cNvSpPr txBox="1"/>
          <p:nvPr/>
        </p:nvSpPr>
        <p:spPr>
          <a:xfrm>
            <a:off x="329143" y="6426015"/>
            <a:ext cx="6096000" cy="369332"/>
          </a:xfrm>
          <a:prstGeom prst="rect">
            <a:avLst/>
          </a:prstGeom>
          <a:noFill/>
        </p:spPr>
        <p:txBody>
          <a:bodyPr wrap="square">
            <a:spAutoFit/>
          </a:bodyPr>
          <a:lstStyle/>
          <a:p>
            <a:r>
              <a:rPr lang="en-US" dirty="0" err="1"/>
              <a:t>Lledó</a:t>
            </a:r>
            <a:r>
              <a:rPr lang="en-US" dirty="0"/>
              <a:t>-Delgado et al. (2024). J Clin Invest</a:t>
            </a:r>
          </a:p>
        </p:txBody>
      </p:sp>
      <p:graphicFrame>
        <p:nvGraphicFramePr>
          <p:cNvPr id="32" name="Object 31">
            <a:extLst>
              <a:ext uri="{FF2B5EF4-FFF2-40B4-BE49-F238E27FC236}">
                <a16:creationId xmlns:a16="http://schemas.microsoft.com/office/drawing/2014/main" id="{9B07077B-1901-B668-AA01-39A25C73EF35}"/>
              </a:ext>
            </a:extLst>
          </p:cNvPr>
          <p:cNvGraphicFramePr>
            <a:graphicFrameLocks noChangeAspect="1"/>
          </p:cNvGraphicFramePr>
          <p:nvPr>
            <p:extLst>
              <p:ext uri="{D42A27DB-BD31-4B8C-83A1-F6EECF244321}">
                <p14:modId xmlns:p14="http://schemas.microsoft.com/office/powerpoint/2010/main" val="1625686605"/>
              </p:ext>
            </p:extLst>
          </p:nvPr>
        </p:nvGraphicFramePr>
        <p:xfrm>
          <a:off x="8864008" y="2374270"/>
          <a:ext cx="2781300" cy="3189287"/>
        </p:xfrm>
        <a:graphic>
          <a:graphicData uri="http://schemas.openxmlformats.org/presentationml/2006/ole">
            <mc:AlternateContent xmlns:mc="http://schemas.openxmlformats.org/markup-compatibility/2006">
              <mc:Choice xmlns:v="urn:schemas-microsoft-com:vml" Requires="v">
                <p:oleObj name="Prism 10" r:id="rId4" imgW="2780968" imgH="3189524" progId="Prism10.Document">
                  <p:embed/>
                </p:oleObj>
              </mc:Choice>
              <mc:Fallback>
                <p:oleObj name="Prism 10" r:id="rId4" imgW="2780968" imgH="3189524" progId="Prism10.Document">
                  <p:embed/>
                  <p:pic>
                    <p:nvPicPr>
                      <p:cNvPr id="16" name="Object 15">
                        <a:extLst>
                          <a:ext uri="{FF2B5EF4-FFF2-40B4-BE49-F238E27FC236}">
                            <a16:creationId xmlns:a16="http://schemas.microsoft.com/office/drawing/2014/main" id="{95B13B91-41FB-8BF3-E53C-7433A8DAFDB3}"/>
                          </a:ext>
                        </a:extLst>
                      </p:cNvPr>
                      <p:cNvPicPr/>
                      <p:nvPr/>
                    </p:nvPicPr>
                    <p:blipFill>
                      <a:blip r:embed="rId5"/>
                      <a:stretch>
                        <a:fillRect/>
                      </a:stretch>
                    </p:blipFill>
                    <p:spPr>
                      <a:xfrm>
                        <a:off x="8864008" y="2374270"/>
                        <a:ext cx="2781300" cy="3189287"/>
                      </a:xfrm>
                      <a:prstGeom prst="rect">
                        <a:avLst/>
                      </a:prstGeom>
                    </p:spPr>
                  </p:pic>
                </p:oleObj>
              </mc:Fallback>
            </mc:AlternateContent>
          </a:graphicData>
        </a:graphic>
      </p:graphicFrame>
      <p:grpSp>
        <p:nvGrpSpPr>
          <p:cNvPr id="33" name="Group 32">
            <a:extLst>
              <a:ext uri="{FF2B5EF4-FFF2-40B4-BE49-F238E27FC236}">
                <a16:creationId xmlns:a16="http://schemas.microsoft.com/office/drawing/2014/main" id="{329D3A74-4F51-EB05-16D3-C20BCAA92EA4}"/>
              </a:ext>
            </a:extLst>
          </p:cNvPr>
          <p:cNvGrpSpPr/>
          <p:nvPr/>
        </p:nvGrpSpPr>
        <p:grpSpPr>
          <a:xfrm>
            <a:off x="4748305" y="2225081"/>
            <a:ext cx="4064000" cy="4570272"/>
            <a:chOff x="412751" y="1784670"/>
            <a:chExt cx="4064000" cy="4570272"/>
          </a:xfrm>
        </p:grpSpPr>
        <p:pic>
          <p:nvPicPr>
            <p:cNvPr id="34" name="Picture 33" descr="A screenshot of a computer generated image&#10;&#10;Description automatically generated">
              <a:extLst>
                <a:ext uri="{FF2B5EF4-FFF2-40B4-BE49-F238E27FC236}">
                  <a16:creationId xmlns:a16="http://schemas.microsoft.com/office/drawing/2014/main" id="{7590D53C-D21D-490C-F49E-CCBFB9A165BF}"/>
                </a:ext>
              </a:extLst>
            </p:cNvPr>
            <p:cNvPicPr>
              <a:picLocks noChangeAspect="1"/>
            </p:cNvPicPr>
            <p:nvPr/>
          </p:nvPicPr>
          <p:blipFill>
            <a:blip r:embed="rId6">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35" name="TextBox 34">
              <a:extLst>
                <a:ext uri="{FF2B5EF4-FFF2-40B4-BE49-F238E27FC236}">
                  <a16:creationId xmlns:a16="http://schemas.microsoft.com/office/drawing/2014/main" id="{1E5AA4E2-3525-1F26-4A64-22675DB756C0}"/>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36" name="TextBox 35">
              <a:extLst>
                <a:ext uri="{FF2B5EF4-FFF2-40B4-BE49-F238E27FC236}">
                  <a16:creationId xmlns:a16="http://schemas.microsoft.com/office/drawing/2014/main" id="{8C68D9BA-03B3-6FDB-684C-1AEF1EC97D67}"/>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37" name="TextBox 36">
              <a:extLst>
                <a:ext uri="{FF2B5EF4-FFF2-40B4-BE49-F238E27FC236}">
                  <a16:creationId xmlns:a16="http://schemas.microsoft.com/office/drawing/2014/main" id="{ECA8538A-FEBA-0A7B-D562-FBAD11851ECC}"/>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9159AC4-557E-3CFC-D141-D74AC5CB1CE7}"/>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39" name="TextBox 38">
              <a:extLst>
                <a:ext uri="{FF2B5EF4-FFF2-40B4-BE49-F238E27FC236}">
                  <a16:creationId xmlns:a16="http://schemas.microsoft.com/office/drawing/2014/main" id="{8E1D0E75-8225-8C5E-B107-E016A85ECEDC}"/>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40" name="TextBox 39">
              <a:extLst>
                <a:ext uri="{FF2B5EF4-FFF2-40B4-BE49-F238E27FC236}">
                  <a16:creationId xmlns:a16="http://schemas.microsoft.com/office/drawing/2014/main" id="{3838D9F9-32ED-B34B-D9EF-13E2E4AB8EB5}"/>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41" name="TextBox 40">
              <a:extLst>
                <a:ext uri="{FF2B5EF4-FFF2-40B4-BE49-F238E27FC236}">
                  <a16:creationId xmlns:a16="http://schemas.microsoft.com/office/drawing/2014/main" id="{80905116-A11C-21F2-38A9-DC681AE1663C}"/>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42" name="TextBox 41">
              <a:extLst>
                <a:ext uri="{FF2B5EF4-FFF2-40B4-BE49-F238E27FC236}">
                  <a16:creationId xmlns:a16="http://schemas.microsoft.com/office/drawing/2014/main" id="{0F9F28EA-1E77-4D37-13E9-27E579DD65DE}"/>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B2748D6D-648E-C6F5-B84E-47297EDD7B1C}"/>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45" name="TextBox 44">
              <a:extLst>
                <a:ext uri="{FF2B5EF4-FFF2-40B4-BE49-F238E27FC236}">
                  <a16:creationId xmlns:a16="http://schemas.microsoft.com/office/drawing/2014/main" id="{7FD7FD8C-52BC-0E62-BE3D-1673A5897A18}"/>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AF0D24BA-99C4-BC9B-6792-37E446349B6E}"/>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47" name="TextBox 46">
              <a:extLst>
                <a:ext uri="{FF2B5EF4-FFF2-40B4-BE49-F238E27FC236}">
                  <a16:creationId xmlns:a16="http://schemas.microsoft.com/office/drawing/2014/main" id="{CF019C59-C8EB-D51E-AAE7-CAC79C7852D0}"/>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48" name="TextBox 47">
              <a:extLst>
                <a:ext uri="{FF2B5EF4-FFF2-40B4-BE49-F238E27FC236}">
                  <a16:creationId xmlns:a16="http://schemas.microsoft.com/office/drawing/2014/main" id="{8E5CC809-7B1E-DFC3-D680-EF2C9157555A}"/>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49" name="TextBox 48">
              <a:extLst>
                <a:ext uri="{FF2B5EF4-FFF2-40B4-BE49-F238E27FC236}">
                  <a16:creationId xmlns:a16="http://schemas.microsoft.com/office/drawing/2014/main" id="{D720C4BA-D11E-E523-5F4D-0E2D6562C835}"/>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50" name="TextBox 49">
              <a:extLst>
                <a:ext uri="{FF2B5EF4-FFF2-40B4-BE49-F238E27FC236}">
                  <a16:creationId xmlns:a16="http://schemas.microsoft.com/office/drawing/2014/main" id="{06C1AE77-5D32-6140-E947-6AC21A731F70}"/>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51" name="TextBox 50">
              <a:extLst>
                <a:ext uri="{FF2B5EF4-FFF2-40B4-BE49-F238E27FC236}">
                  <a16:creationId xmlns:a16="http://schemas.microsoft.com/office/drawing/2014/main" id="{F41E88BC-AA1C-FBAE-2762-175F60DD8D56}"/>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52" name="TextBox 51">
            <a:extLst>
              <a:ext uri="{FF2B5EF4-FFF2-40B4-BE49-F238E27FC236}">
                <a16:creationId xmlns:a16="http://schemas.microsoft.com/office/drawing/2014/main" id="{D3B97AF2-5882-133A-7183-61ADE2B85779}"/>
              </a:ext>
            </a:extLst>
          </p:cNvPr>
          <p:cNvSpPr txBox="1"/>
          <p:nvPr/>
        </p:nvSpPr>
        <p:spPr>
          <a:xfrm>
            <a:off x="8511223" y="5442667"/>
            <a:ext cx="3721662"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sp>
        <p:nvSpPr>
          <p:cNvPr id="53" name="TextBox 52">
            <a:extLst>
              <a:ext uri="{FF2B5EF4-FFF2-40B4-BE49-F238E27FC236}">
                <a16:creationId xmlns:a16="http://schemas.microsoft.com/office/drawing/2014/main" id="{084A3DAD-4D80-877A-3738-CC9763F53D4A}"/>
              </a:ext>
            </a:extLst>
          </p:cNvPr>
          <p:cNvSpPr txBox="1"/>
          <p:nvPr/>
        </p:nvSpPr>
        <p:spPr>
          <a:xfrm>
            <a:off x="9559652" y="642601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61407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the different non-naïve CD8 cell populations’ epigenetic profiles differ in T1D patients, and how does this relate to motivating data from TN10?</a:t>
            </a:r>
          </a:p>
          <a:p>
            <a:pPr marL="457200" indent="-457200">
              <a:buFont typeface="+mj-lt"/>
              <a:buAutoNum type="arabicPeriod"/>
            </a:pPr>
            <a:endParaRPr lang="en-US" dirty="0"/>
          </a:p>
          <a:p>
            <a:pPr marL="457200" indent="-457200">
              <a:buFont typeface="+mj-lt"/>
              <a:buAutoNum type="arabicPeriod"/>
            </a:pPr>
            <a:r>
              <a:rPr lang="en-US" dirty="0"/>
              <a:t>What insights can we gain into CD8 TEM differentiation paths, and how does this relate to (breakdown of) tolerance?</a:t>
            </a:r>
          </a:p>
        </p:txBody>
      </p:sp>
    </p:spTree>
    <p:extLst>
      <p:ext uri="{BB962C8B-B14F-4D97-AF65-F5344CB8AC3E}">
        <p14:creationId xmlns:p14="http://schemas.microsoft.com/office/powerpoint/2010/main" val="1311606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10 recent onset T1D patients (6R, 4NR)</a:t>
            </a:r>
          </a:p>
        </p:txBody>
      </p:sp>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28059" y="1919288"/>
            <a:ext cx="7981766" cy="4487046"/>
          </a:xfrm>
          <a:prstGeom prst="rect">
            <a:avLst/>
          </a:prstGeom>
        </p:spPr>
      </p:pic>
    </p:spTree>
    <p:extLst>
      <p:ext uri="{BB962C8B-B14F-4D97-AF65-F5344CB8AC3E}">
        <p14:creationId xmlns:p14="http://schemas.microsoft.com/office/powerpoint/2010/main" val="352311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rmAutofit fontScale="90000"/>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5F71497E-9DC1-A0CA-2964-00B5BDEADB63}"/>
              </a:ext>
            </a:extLst>
          </p:cNvPr>
          <p:cNvPicPr>
            <a:picLocks noChangeAspect="1"/>
          </p:cNvPicPr>
          <p:nvPr/>
        </p:nvPicPr>
        <p:blipFill>
          <a:blip r:embed="rId3"/>
          <a:stretch>
            <a:fillRect/>
          </a:stretch>
        </p:blipFill>
        <p:spPr>
          <a:xfrm>
            <a:off x="942632" y="1735494"/>
            <a:ext cx="4255620" cy="5122506"/>
          </a:xfrm>
          <a:prstGeom prst="rect">
            <a:avLst/>
          </a:prstGeom>
        </p:spPr>
      </p:pic>
      <p:pic>
        <p:nvPicPr>
          <p:cNvPr id="4" name="Picture 3">
            <a:extLst>
              <a:ext uri="{FF2B5EF4-FFF2-40B4-BE49-F238E27FC236}">
                <a16:creationId xmlns:a16="http://schemas.microsoft.com/office/drawing/2014/main" id="{11105D1D-CCCF-034E-4CEF-1F40FCBD581C}"/>
              </a:ext>
            </a:extLst>
          </p:cNvPr>
          <p:cNvPicPr>
            <a:picLocks noChangeAspect="1"/>
          </p:cNvPicPr>
          <p:nvPr/>
        </p:nvPicPr>
        <p:blipFill>
          <a:blip r:embed="rId4"/>
          <a:stretch>
            <a:fillRect/>
          </a:stretch>
        </p:blipFill>
        <p:spPr>
          <a:xfrm>
            <a:off x="6096000" y="2265947"/>
            <a:ext cx="5283200" cy="3784600"/>
          </a:xfrm>
          <a:prstGeom prst="rect">
            <a:avLst/>
          </a:prstGeom>
        </p:spPr>
      </p:pic>
    </p:spTree>
    <p:extLst>
      <p:ext uri="{BB962C8B-B14F-4D97-AF65-F5344CB8AC3E}">
        <p14:creationId xmlns:p14="http://schemas.microsoft.com/office/powerpoint/2010/main" val="200080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738815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27308</TotalTime>
  <Words>4091</Words>
  <Application>Microsoft Macintosh PowerPoint</Application>
  <PresentationFormat>Widescreen</PresentationFormat>
  <Paragraphs>415</Paragraphs>
  <Slides>43</Slides>
  <Notes>43</Notes>
  <HiddenSlides>2</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60" baseType="lpstr">
      <vt:lpstr>-webkit-standard</vt:lpstr>
      <vt:lpstr>AdvPSA183</vt:lpstr>
      <vt:lpstr>Aptos</vt:lpstr>
      <vt:lpstr>Arial</vt:lpstr>
      <vt:lpstr>Calibri</vt:lpstr>
      <vt:lpstr>Calibri Light</vt:lpstr>
      <vt:lpstr>Cambria</vt:lpstr>
      <vt:lpstr>Courier New</vt:lpstr>
      <vt:lpstr>ElsevierGulliver</vt:lpstr>
      <vt:lpstr>Georgia</vt:lpstr>
      <vt:lpstr>Harding</vt:lpstr>
      <vt:lpstr>Lucida Grande</vt:lpstr>
      <vt:lpstr>Menlo</vt:lpstr>
      <vt:lpstr>Times New Roman</vt:lpstr>
      <vt:lpstr>Wingdings</vt:lpstr>
      <vt:lpstr>Office Theme</vt:lpstr>
      <vt:lpstr>Prism 10</vt:lpstr>
      <vt:lpstr>Better defining non-naïve CD8 subsets in teplizumab-treated T1D subjects using ATAC-seq: epigenetics &amp; mitochondrial variants</vt:lpstr>
      <vt:lpstr>Acknowledgements</vt:lpstr>
      <vt:lpstr>Outline</vt:lpstr>
      <vt:lpstr>T cell exhaustion results from chronic antigen stimulation, inability to fully clear antigen &amp; TIGIT+KLRG1+ (exhausted-like) non-naïve CD8 frequency positively associates with outcome in T1D (TN10)</vt:lpstr>
      <vt:lpstr>CD127 (IL7R) levels in CD8 TEMRAs predict response to teplizumab &amp; frequency of TIGIT-KLRG1+CD127+ (cluster 3) negatively associates with outcome (TN10)</vt:lpstr>
      <vt:lpstr>PowerPoint Presentation</vt:lpstr>
      <vt:lpstr>Bulk ATACseq of non-naive CD8 populations from PBMCs in 10 recent onset T1D patients (6R, 4NR)</vt:lpstr>
      <vt:lpstr>Epigenetic profiles of non-naïve CD8s from responders and non-responders to teplizumab are not clearly distinct</vt:lpstr>
      <vt:lpstr>Obtain some DARs between R and NR looking across all cell sorts</vt:lpstr>
      <vt:lpstr>Epigenetic profiles of different non-naive CD8 populations are distinct</vt:lpstr>
      <vt:lpstr>Summary of accessibility differences between different sorts</vt:lpstr>
      <vt:lpstr>DP non-naïve CD8s show signs of exhaustion</vt:lpstr>
      <vt:lpstr>Difficult to find gene sets describing epigenetic differences between non-exhausted CD127+ and DP CD127+</vt:lpstr>
      <vt:lpstr>Peaks more accessible in CD127+s than DNs are enriched for JAK/STAT gene set</vt:lpstr>
      <vt:lpstr>Progenitor Tex gene set less accessible in DP CD57+, terminal/effector Tex gene set more accessible in sorts later in hypothesized lineage path</vt:lpstr>
      <vt:lpstr>Looking for complementary results in RNAseq of non-naïve CD8s from T1D patients (TN10)</vt:lpstr>
      <vt:lpstr>Over pseudotime, progenitor Tex gene set expression ~decreases &amp; terminal/effector Tex &amp; cytotoxicity gene sets’ expressions increase (TN10)</vt:lpstr>
      <vt:lpstr>Homer results</vt:lpstr>
      <vt:lpstr>PD-1+ and CD57+ Tex populations share a common lineage, population fluidity (TN10)</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Conclusions</vt:lpstr>
      <vt:lpstr>Connecting to tolerance: stronger/earlier antigenic stimulus leads to more differentiation of precursor cells into Tex subsets, better outcomes in autoimmunity</vt:lpstr>
      <vt:lpstr>Next steps</vt:lpstr>
      <vt:lpstr>Extra slides</vt:lpstr>
      <vt:lpstr>CD127 blockade extends diabetes-free intervals in NOD mice</vt:lpstr>
      <vt:lpstr>Full TN10 clustering analyses</vt:lpstr>
      <vt:lpstr>DP CD127+ frequency positively associates with outcome (TN10)</vt:lpstr>
      <vt:lpstr>Epigenetics look very similar across sequencing batches</vt:lpstr>
      <vt:lpstr>Obtaining consensus peaks to serve as features in counts matrix</vt:lpstr>
      <vt:lpstr>JAK/STAT gene set perhaps more accessible in both CD127+ sorts (separate) vs. DN</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Purine metabolism set peaks more accessible in DP CD127+ than DP CD127- CD8s</vt:lpstr>
      <vt:lpstr>Purine metabolism peaks more accessible in DP CD127+ than both DP CD127- CD8 sorts</vt:lpstr>
      <vt:lpstr>Some purine metabolism genes more accessible in DP CD127+ than DP CD127- CD8s</vt:lpstr>
      <vt:lpstr>Purine metabolism gene set also up in CD127+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5883</cp:revision>
  <dcterms:created xsi:type="dcterms:W3CDTF">2023-09-15T17:40:02Z</dcterms:created>
  <dcterms:modified xsi:type="dcterms:W3CDTF">2024-10-09T22:11:43Z</dcterms:modified>
</cp:coreProperties>
</file>